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1646" r:id="rId2"/>
    <p:sldId id="1647" r:id="rId3"/>
    <p:sldId id="1648" r:id="rId4"/>
    <p:sldId id="1649" r:id="rId5"/>
    <p:sldId id="165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00B050"/>
    <a:srgbClr val="FF0000"/>
    <a:srgbClr val="0D0D0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65" d="100"/>
          <a:sy n="65" d="100"/>
        </p:scale>
        <p:origin x="1320" y="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F2FEE6-ECFB-4167-B702-F3781D7BCD4A}" type="datetimeFigureOut">
              <a:rPr lang="en-US" smtClean="0"/>
              <a:t>1/24/2023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7C6312-8C16-44A8-8BC3-00D60876EE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3092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1/24/2023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7643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1/24/2023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047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1/24/2023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4114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1/24/2023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2900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1/24/2023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5689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1/24/2023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434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1/24/2023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5217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1/24/2023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543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1/24/2023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7662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1/24/2023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039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1/24/2023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3385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081DBE-C326-4844-8DB5-D826D6CAAA87}" type="datetimeFigureOut">
              <a:rPr lang="en-US" smtClean="0"/>
              <a:t>1/24/2023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819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evewyborney.com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evewyborney.com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evewyborney.com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evewyborney.com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1"/>
          <p:cNvSpPr txBox="1">
            <a:spLocks/>
          </p:cNvSpPr>
          <p:nvPr/>
        </p:nvSpPr>
        <p:spPr>
          <a:xfrm>
            <a:off x="0" y="1958975"/>
            <a:ext cx="91440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 b="1" dirty="0">
                <a:solidFill>
                  <a:srgbClr val="FFFF00"/>
                </a:solidFill>
              </a:rPr>
              <a:t>“Erase - </a:t>
            </a:r>
            <a:r>
              <a:rPr lang="en-US" sz="6000" b="1" dirty="0" err="1">
                <a:solidFill>
                  <a:srgbClr val="FFFF00"/>
                </a:solidFill>
              </a:rPr>
              <a:t>stemystery</a:t>
            </a:r>
            <a:r>
              <a:rPr lang="en-US" sz="6000" b="1" dirty="0">
                <a:solidFill>
                  <a:srgbClr val="FFFF00"/>
                </a:solidFill>
              </a:rPr>
              <a:t>”</a:t>
            </a:r>
          </a:p>
        </p:txBody>
      </p:sp>
      <p:sp>
        <p:nvSpPr>
          <p:cNvPr id="4" name="Rectangle 3"/>
          <p:cNvSpPr/>
          <p:nvPr/>
        </p:nvSpPr>
        <p:spPr>
          <a:xfrm>
            <a:off x="2743200" y="3390900"/>
            <a:ext cx="3974306" cy="34671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Important Note:</a:t>
            </a:r>
          </a:p>
          <a:p>
            <a:pPr algn="ctr"/>
            <a:r>
              <a:rPr lang="en-US" sz="1600" b="1" dirty="0">
                <a:solidFill>
                  <a:schemeClr val="tx1"/>
                </a:solidFill>
              </a:rPr>
              <a:t>If you can see this box, then the slide show is not playing and the reveal won’t work. 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>
                <a:solidFill>
                  <a:schemeClr val="tx1"/>
                </a:solidFill>
              </a:rPr>
              <a:t>Here is the solution: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>
                <a:solidFill>
                  <a:schemeClr val="tx1"/>
                </a:solidFill>
              </a:rPr>
              <a:t>If you are using PowerPoint, </a:t>
            </a:r>
          </a:p>
          <a:p>
            <a:pPr algn="ctr"/>
            <a:r>
              <a:rPr lang="en-US" sz="1600" b="1" dirty="0">
                <a:solidFill>
                  <a:schemeClr val="tx1"/>
                </a:solidFill>
              </a:rPr>
              <a:t>click on Slide Show, </a:t>
            </a:r>
          </a:p>
          <a:p>
            <a:pPr algn="ctr"/>
            <a:r>
              <a:rPr lang="en-US" sz="1600" b="1" dirty="0">
                <a:solidFill>
                  <a:schemeClr val="tx1"/>
                </a:solidFill>
              </a:rPr>
              <a:t>then click on From Current Slide.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>
                <a:solidFill>
                  <a:schemeClr val="tx1"/>
                </a:solidFill>
              </a:rPr>
              <a:t>If you are using Google Slides, </a:t>
            </a:r>
          </a:p>
          <a:p>
            <a:pPr algn="ctr"/>
            <a:r>
              <a:rPr lang="en-US" sz="1600" b="1" dirty="0">
                <a:solidFill>
                  <a:schemeClr val="tx1"/>
                </a:solidFill>
              </a:rPr>
              <a:t>click on View then Present.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5026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950841E-14D6-B76A-C2D8-B54E9DA964D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8333"/>
          <a:stretch/>
        </p:blipFill>
        <p:spPr>
          <a:xfrm>
            <a:off x="0" y="0"/>
            <a:ext cx="3810000" cy="685800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5017294" y="1295400"/>
            <a:ext cx="3974306" cy="2209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</a:rPr>
              <a:t>As the clues appear, use the information to narrow the possibilities to a smaller set.  After each clue, use estimation again to determine which of the remaining answers is the most reasonable.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029200" y="76200"/>
            <a:ext cx="3974306" cy="914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</a:rPr>
              <a:t>How many erasers are in the vase?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029200" y="3810000"/>
            <a:ext cx="3974306" cy="2209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</a:rPr>
              <a:t>Write down your first estimate.  After each clue, you’ll see if your estimate is still a possibility.  After each clue, if it is no longer possible write down a new estimate – and be prepared to explain why you chose it.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3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4638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2224DC5-C6F3-C185-71D8-46CF84CA058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8333"/>
          <a:stretch/>
        </p:blipFill>
        <p:spPr>
          <a:xfrm>
            <a:off x="740833" y="0"/>
            <a:ext cx="3145367" cy="566166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5029200" y="152400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Clue #1</a:t>
            </a:r>
          </a:p>
        </p:txBody>
      </p:sp>
      <p:sp>
        <p:nvSpPr>
          <p:cNvPr id="19" name="Rectangle 18"/>
          <p:cNvSpPr/>
          <p:nvPr/>
        </p:nvSpPr>
        <p:spPr>
          <a:xfrm>
            <a:off x="5029200" y="1447799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Clue #2</a:t>
            </a:r>
          </a:p>
        </p:txBody>
      </p:sp>
      <p:sp>
        <p:nvSpPr>
          <p:cNvPr id="25" name="Rectangle 24"/>
          <p:cNvSpPr/>
          <p:nvPr/>
        </p:nvSpPr>
        <p:spPr>
          <a:xfrm>
            <a:off x="5029200" y="2743200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Clue #3</a:t>
            </a:r>
          </a:p>
        </p:txBody>
      </p:sp>
      <p:sp>
        <p:nvSpPr>
          <p:cNvPr id="26" name="Rectangle 25"/>
          <p:cNvSpPr/>
          <p:nvPr/>
        </p:nvSpPr>
        <p:spPr>
          <a:xfrm>
            <a:off x="5029200" y="4038599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Clue #4</a:t>
            </a:r>
          </a:p>
        </p:txBody>
      </p:sp>
      <p:sp>
        <p:nvSpPr>
          <p:cNvPr id="27" name="Rectangle 26"/>
          <p:cNvSpPr/>
          <p:nvPr/>
        </p:nvSpPr>
        <p:spPr>
          <a:xfrm>
            <a:off x="5029200" y="5333999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Clue #5</a:t>
            </a:r>
          </a:p>
        </p:txBody>
      </p:sp>
      <p:sp>
        <p:nvSpPr>
          <p:cNvPr id="28" name="Rectangle 27"/>
          <p:cNvSpPr/>
          <p:nvPr/>
        </p:nvSpPr>
        <p:spPr>
          <a:xfrm>
            <a:off x="5029200" y="152401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u="sng" dirty="0">
                <a:solidFill>
                  <a:schemeClr val="tx1"/>
                </a:solidFill>
              </a:rPr>
              <a:t>Clue #1</a:t>
            </a:r>
          </a:p>
          <a:p>
            <a:pPr algn="ctr"/>
            <a:r>
              <a:rPr lang="en-US" sz="2000" b="1" dirty="0">
                <a:solidFill>
                  <a:schemeClr val="tx1"/>
                </a:solidFill>
              </a:rPr>
              <a:t>The answer is between 30 and 80.</a:t>
            </a:r>
          </a:p>
        </p:txBody>
      </p:sp>
      <p:sp>
        <p:nvSpPr>
          <p:cNvPr id="29" name="Rectangle 28"/>
          <p:cNvSpPr/>
          <p:nvPr/>
        </p:nvSpPr>
        <p:spPr>
          <a:xfrm>
            <a:off x="5029200" y="1447800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u="sng" dirty="0">
                <a:solidFill>
                  <a:schemeClr val="tx1"/>
                </a:solidFill>
              </a:rPr>
              <a:t>Clue #2</a:t>
            </a:r>
          </a:p>
          <a:p>
            <a:pPr algn="ctr"/>
            <a:r>
              <a:rPr lang="en-US" sz="2000" b="1" dirty="0">
                <a:solidFill>
                  <a:schemeClr val="tx1"/>
                </a:solidFill>
              </a:rPr>
              <a:t>The answer is 1 more than </a:t>
            </a:r>
          </a:p>
          <a:p>
            <a:pPr algn="ctr"/>
            <a:r>
              <a:rPr lang="en-US" sz="2000" b="1" dirty="0">
                <a:solidFill>
                  <a:schemeClr val="tx1"/>
                </a:solidFill>
              </a:rPr>
              <a:t>a multiple of 3.</a:t>
            </a:r>
          </a:p>
        </p:txBody>
      </p:sp>
      <p:sp>
        <p:nvSpPr>
          <p:cNvPr id="30" name="Rectangle 29"/>
          <p:cNvSpPr/>
          <p:nvPr/>
        </p:nvSpPr>
        <p:spPr>
          <a:xfrm>
            <a:off x="5029200" y="2743200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u="sng" dirty="0">
                <a:solidFill>
                  <a:schemeClr val="tx1"/>
                </a:solidFill>
              </a:rPr>
              <a:t>Clue #3</a:t>
            </a:r>
          </a:p>
          <a:p>
            <a:pPr algn="ctr"/>
            <a:r>
              <a:rPr lang="en-US" sz="2000" b="1" dirty="0">
                <a:solidFill>
                  <a:schemeClr val="tx1"/>
                </a:solidFill>
              </a:rPr>
              <a:t>The answer is an odd number.</a:t>
            </a:r>
          </a:p>
          <a:p>
            <a:pPr algn="ctr"/>
            <a:r>
              <a:rPr lang="en-US" sz="2000" b="1" dirty="0">
                <a:solidFill>
                  <a:schemeClr val="tx1"/>
                </a:solidFill>
              </a:rPr>
              <a:t>Erase all the even numbers.</a:t>
            </a:r>
          </a:p>
        </p:txBody>
      </p:sp>
      <p:sp>
        <p:nvSpPr>
          <p:cNvPr id="31" name="Rectangle 30"/>
          <p:cNvSpPr/>
          <p:nvPr/>
        </p:nvSpPr>
        <p:spPr>
          <a:xfrm>
            <a:off x="5029200" y="4038600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u="sng" dirty="0">
                <a:solidFill>
                  <a:schemeClr val="tx1"/>
                </a:solidFill>
              </a:rPr>
              <a:t>Clue #4</a:t>
            </a:r>
          </a:p>
          <a:p>
            <a:pPr algn="ctr"/>
            <a:r>
              <a:rPr lang="en-US" sz="2000" b="1" dirty="0">
                <a:solidFill>
                  <a:schemeClr val="tx1"/>
                </a:solidFill>
              </a:rPr>
              <a:t>The answer does not include </a:t>
            </a:r>
          </a:p>
          <a:p>
            <a:pPr algn="ctr"/>
            <a:r>
              <a:rPr lang="en-US" sz="2000" b="1" dirty="0">
                <a:solidFill>
                  <a:schemeClr val="tx1"/>
                </a:solidFill>
              </a:rPr>
              <a:t>the digit 3 or the digit 6.</a:t>
            </a:r>
          </a:p>
        </p:txBody>
      </p:sp>
      <p:sp>
        <p:nvSpPr>
          <p:cNvPr id="32" name="Rectangle 31"/>
          <p:cNvSpPr/>
          <p:nvPr/>
        </p:nvSpPr>
        <p:spPr>
          <a:xfrm>
            <a:off x="5029200" y="5333999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u="sng" dirty="0">
                <a:solidFill>
                  <a:schemeClr val="tx1"/>
                </a:solidFill>
              </a:rPr>
              <a:t>Clue #5</a:t>
            </a:r>
          </a:p>
          <a:p>
            <a:pPr algn="ctr"/>
            <a:r>
              <a:rPr lang="en-US" sz="2000" b="1" dirty="0">
                <a:solidFill>
                  <a:schemeClr val="tx1"/>
                </a:solidFill>
              </a:rPr>
              <a:t>The answer is not a multiple of 11.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3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8A10273A-4031-B0FC-E4A7-4EF48C03AF1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3635480"/>
              </p:ext>
            </p:extLst>
          </p:nvPr>
        </p:nvGraphicFramePr>
        <p:xfrm>
          <a:off x="76200" y="5334000"/>
          <a:ext cx="4419600" cy="12825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1960">
                  <a:extLst>
                    <a:ext uri="{9D8B030D-6E8A-4147-A177-3AD203B41FA5}">
                      <a16:colId xmlns:a16="http://schemas.microsoft.com/office/drawing/2014/main" val="3101292071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3086788475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4214332144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70124262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407413778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3096112517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390299849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479377923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3530152186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1005088697"/>
                    </a:ext>
                  </a:extLst>
                </a:gridCol>
              </a:tblGrid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6169052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9227031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1303206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0487149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1896599"/>
                  </a:ext>
                </a:extLst>
              </a:tr>
            </a:tbl>
          </a:graphicData>
        </a:graphic>
      </p:graphicFrame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08E0436B-5BD2-F88C-7112-BC35BFC0933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8228356"/>
              </p:ext>
            </p:extLst>
          </p:nvPr>
        </p:nvGraphicFramePr>
        <p:xfrm>
          <a:off x="76200" y="5334000"/>
          <a:ext cx="4419600" cy="12825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1960">
                  <a:extLst>
                    <a:ext uri="{9D8B030D-6E8A-4147-A177-3AD203B41FA5}">
                      <a16:colId xmlns:a16="http://schemas.microsoft.com/office/drawing/2014/main" val="3101292071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3086788475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4214332144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70124262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407413778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3096112517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390299849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479377923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3530152186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1005088697"/>
                    </a:ext>
                  </a:extLst>
                </a:gridCol>
              </a:tblGrid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6169052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9227031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1303206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0487149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1896599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C1A91508-D1FD-7CFE-FBC6-379A25EE822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0640005"/>
              </p:ext>
            </p:extLst>
          </p:nvPr>
        </p:nvGraphicFramePr>
        <p:xfrm>
          <a:off x="76200" y="5334000"/>
          <a:ext cx="4419600" cy="12825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1960">
                  <a:extLst>
                    <a:ext uri="{9D8B030D-6E8A-4147-A177-3AD203B41FA5}">
                      <a16:colId xmlns:a16="http://schemas.microsoft.com/office/drawing/2014/main" val="3101292071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3086788475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4214332144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70124262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407413778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3096112517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390299849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479377923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3530152186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1005088697"/>
                    </a:ext>
                  </a:extLst>
                </a:gridCol>
              </a:tblGrid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6169052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9227031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1303206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0487149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1896599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501D3E92-D88E-58F2-4914-BBD1A4579CE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2790818"/>
              </p:ext>
            </p:extLst>
          </p:nvPr>
        </p:nvGraphicFramePr>
        <p:xfrm>
          <a:off x="76200" y="5334000"/>
          <a:ext cx="4419600" cy="12825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1960">
                  <a:extLst>
                    <a:ext uri="{9D8B030D-6E8A-4147-A177-3AD203B41FA5}">
                      <a16:colId xmlns:a16="http://schemas.microsoft.com/office/drawing/2014/main" val="3101292071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3086788475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4214332144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70124262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407413778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3096112517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390299849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479377923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3530152186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1005088697"/>
                    </a:ext>
                  </a:extLst>
                </a:gridCol>
              </a:tblGrid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6169052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9227031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1303206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0487149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1896599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7276AC9F-A975-7CE7-FB51-DAF211B2EBB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5853283"/>
              </p:ext>
            </p:extLst>
          </p:nvPr>
        </p:nvGraphicFramePr>
        <p:xfrm>
          <a:off x="76200" y="5334000"/>
          <a:ext cx="4419600" cy="12825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1960">
                  <a:extLst>
                    <a:ext uri="{9D8B030D-6E8A-4147-A177-3AD203B41FA5}">
                      <a16:colId xmlns:a16="http://schemas.microsoft.com/office/drawing/2014/main" val="3101292071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3086788475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4214332144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70124262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407413778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3096112517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390299849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479377923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3530152186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1005088697"/>
                    </a:ext>
                  </a:extLst>
                </a:gridCol>
              </a:tblGrid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6169052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9227031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1303206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0487149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1896599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5D189C68-2976-2FEB-3AAD-6B8A7FDCF63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5824876"/>
              </p:ext>
            </p:extLst>
          </p:nvPr>
        </p:nvGraphicFramePr>
        <p:xfrm>
          <a:off x="76200" y="5334000"/>
          <a:ext cx="4419600" cy="12825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1960">
                  <a:extLst>
                    <a:ext uri="{9D8B030D-6E8A-4147-A177-3AD203B41FA5}">
                      <a16:colId xmlns:a16="http://schemas.microsoft.com/office/drawing/2014/main" val="3101292071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3086788475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4214332144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70124262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407413778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3096112517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390299849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479377923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3530152186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1005088697"/>
                    </a:ext>
                  </a:extLst>
                </a:gridCol>
              </a:tblGrid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6169052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9227031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1303206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0487149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18965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5520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9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5FDD038-2C5B-A3A0-4F1B-A051686A9A8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8333"/>
          <a:stretch/>
        </p:blipFill>
        <p:spPr>
          <a:xfrm>
            <a:off x="0" y="0"/>
            <a:ext cx="3810000" cy="685800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5029200" y="2209800"/>
            <a:ext cx="3974306" cy="2362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</a:rPr>
              <a:t>After seeing the clues, you have narrowed the possibilities to a small set of numbers.  Before you see the answer, select your final estimate.  Write it down, and explain to someone why you chose that number.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3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3314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FBB8704-9EB6-A1A4-80BC-0043C9BB2C4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8333"/>
          <a:stretch/>
        </p:blipFill>
        <p:spPr>
          <a:xfrm>
            <a:off x="0" y="0"/>
            <a:ext cx="3810000" cy="6858000"/>
          </a:xfrm>
          <a:prstGeom prst="rect">
            <a:avLst/>
          </a:prstGeom>
        </p:spPr>
      </p:pic>
      <p:sp>
        <p:nvSpPr>
          <p:cNvPr id="28" name="Rectangle 27"/>
          <p:cNvSpPr/>
          <p:nvPr/>
        </p:nvSpPr>
        <p:spPr>
          <a:xfrm>
            <a:off x="5029200" y="152401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>
                <a:solidFill>
                  <a:schemeClr val="tx1"/>
                </a:solidFill>
              </a:rPr>
              <a:t>79 erasers</a:t>
            </a:r>
          </a:p>
        </p:txBody>
      </p:sp>
      <p:sp>
        <p:nvSpPr>
          <p:cNvPr id="17" name="Rectangle 16"/>
          <p:cNvSpPr/>
          <p:nvPr/>
        </p:nvSpPr>
        <p:spPr>
          <a:xfrm>
            <a:off x="5020519" y="174586"/>
            <a:ext cx="3974306" cy="1143001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The Reveal</a:t>
            </a:r>
          </a:p>
          <a:p>
            <a:pPr algn="ctr"/>
            <a:r>
              <a:rPr lang="en-US" sz="2400" b="1" dirty="0">
                <a:solidFill>
                  <a:schemeClr val="tx1"/>
                </a:solidFill>
              </a:rPr>
              <a:t>Click to see the answer.</a:t>
            </a:r>
          </a:p>
        </p:txBody>
      </p:sp>
      <p:sp>
        <p:nvSpPr>
          <p:cNvPr id="6" name="Rectangle 5"/>
          <p:cNvSpPr/>
          <p:nvPr/>
        </p:nvSpPr>
        <p:spPr>
          <a:xfrm>
            <a:off x="4296107" y="876300"/>
            <a:ext cx="3974306" cy="34671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Important Note:</a:t>
            </a:r>
          </a:p>
          <a:p>
            <a:pPr algn="ctr"/>
            <a:r>
              <a:rPr lang="en-US" sz="1600" b="1" dirty="0">
                <a:solidFill>
                  <a:schemeClr val="tx1"/>
                </a:solidFill>
              </a:rPr>
              <a:t>If you can see this box, then the slide show is not playing and the reveal won’t work. 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>
                <a:solidFill>
                  <a:schemeClr val="tx1"/>
                </a:solidFill>
              </a:rPr>
              <a:t>Here is the solution: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>
                <a:solidFill>
                  <a:schemeClr val="tx1"/>
                </a:solidFill>
              </a:rPr>
              <a:t>If you are using PowerPoint, </a:t>
            </a:r>
          </a:p>
          <a:p>
            <a:pPr algn="ctr"/>
            <a:r>
              <a:rPr lang="en-US" sz="1600" b="1" dirty="0">
                <a:solidFill>
                  <a:schemeClr val="tx1"/>
                </a:solidFill>
              </a:rPr>
              <a:t>click on Slide Show, </a:t>
            </a:r>
          </a:p>
          <a:p>
            <a:pPr algn="ctr"/>
            <a:r>
              <a:rPr lang="en-US" sz="1600" b="1" dirty="0">
                <a:solidFill>
                  <a:schemeClr val="tx1"/>
                </a:solidFill>
              </a:rPr>
              <a:t>then click on From Current Slide.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>
                <a:solidFill>
                  <a:schemeClr val="tx1"/>
                </a:solidFill>
              </a:rPr>
              <a:t>If you are using Google Slides, </a:t>
            </a:r>
          </a:p>
          <a:p>
            <a:pPr algn="ctr"/>
            <a:r>
              <a:rPr lang="en-US" sz="1600" b="1" dirty="0">
                <a:solidFill>
                  <a:schemeClr val="tx1"/>
                </a:solidFill>
              </a:rPr>
              <a:t>click on View then Present.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3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1386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8934</TotalTime>
  <Words>664</Words>
  <Application>Microsoft Office PowerPoint</Application>
  <PresentationFormat>On-screen Show (4:3)</PresentationFormat>
  <Paragraphs>358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 Wyborney</dc:creator>
  <cp:lastModifiedBy>APRIL CAGLE</cp:lastModifiedBy>
  <cp:revision>167</cp:revision>
  <dcterms:created xsi:type="dcterms:W3CDTF">2020-11-09T02:38:45Z</dcterms:created>
  <dcterms:modified xsi:type="dcterms:W3CDTF">2023-01-24T12:24:51Z</dcterms:modified>
</cp:coreProperties>
</file>